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29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" name="Shape 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731520" y="110489"/>
            <a:ext cx="13167361" cy="1809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731520" y="1920239"/>
            <a:ext cx="13167361" cy="6309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071359" y="7408545"/>
            <a:ext cx="3413761" cy="43815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Image Gallery"/>
          <p:cNvGrpSpPr/>
          <p:nvPr/>
        </p:nvGrpSpPr>
        <p:grpSpPr>
          <a:xfrm>
            <a:off x="-25488" y="-21716"/>
            <a:ext cx="9194975" cy="8698311"/>
            <a:chOff x="0" y="0"/>
            <a:chExt cx="9194974" cy="8698309"/>
          </a:xfrm>
        </p:grpSpPr>
        <p:pic>
          <p:nvPicPr>
            <p:cNvPr id="20" name="kendal-hnysCJrPpkc-unsplash.jpg" descr="kendal-hnysCJrPpkc-unsplash.jpg"/>
            <p:cNvPicPr>
              <a:picLocks noChangeAspect="1"/>
            </p:cNvPicPr>
            <p:nvPr/>
          </p:nvPicPr>
          <p:blipFill>
            <a:blip r:embed="rId2"/>
            <a:srcRect l="12749" r="12749"/>
            <a:stretch>
              <a:fillRect/>
            </a:stretch>
          </p:blipFill>
          <p:spPr>
            <a:xfrm>
              <a:off x="0" y="0"/>
              <a:ext cx="9194975" cy="82280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" name="Caption"/>
            <p:cNvSpPr/>
            <p:nvPr/>
          </p:nvSpPr>
          <p:spPr>
            <a:xfrm>
              <a:off x="0" y="8304262"/>
              <a:ext cx="9194975" cy="3940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r>
                <a:t>Caption</a:t>
              </a:r>
            </a:p>
          </p:txBody>
        </p:sp>
      </p:grpSp>
      <p:pic>
        <p:nvPicPr>
          <p:cNvPr id="23" name="Image 0" descr="Imag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5" name="Image 1" descr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Text 1"/>
          <p:cNvSpPr txBox="1"/>
          <p:nvPr/>
        </p:nvSpPr>
        <p:spPr>
          <a:xfrm>
            <a:off x="878919" y="832485"/>
            <a:ext cx="7386162" cy="2554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6500"/>
              </a:lnSpc>
              <a:defRPr sz="5200" b="1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</a:lstStyle>
          <a:p>
            <a:r>
              <a:rPr dirty="0" err="1"/>
              <a:t>Intoxi</a:t>
            </a:r>
            <a:r>
              <a:rPr dirty="0"/>
              <a:t>-Lock Alcohol Detection and Engine Locking System</a:t>
            </a:r>
          </a:p>
        </p:txBody>
      </p:sp>
      <p:sp>
        <p:nvSpPr>
          <p:cNvPr id="27" name="Text 2"/>
          <p:cNvSpPr txBox="1"/>
          <p:nvPr/>
        </p:nvSpPr>
        <p:spPr>
          <a:xfrm>
            <a:off x="878919" y="3665339"/>
            <a:ext cx="7386162" cy="758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defRPr>
            </a:lvl1pPr>
          </a:lstStyle>
          <a:p>
            <a:r>
              <a:t>An innovative system using Arduino Uno and MQ3 sensor for accurate alcohol detection and engine locking.</a:t>
            </a:r>
          </a:p>
        </p:txBody>
      </p:sp>
      <p:sp>
        <p:nvSpPr>
          <p:cNvPr id="28" name="Shape 3"/>
          <p:cNvSpPr/>
          <p:nvPr/>
        </p:nvSpPr>
        <p:spPr>
          <a:xfrm>
            <a:off x="833199" y="4642722"/>
            <a:ext cx="355403" cy="355403"/>
          </a:xfrm>
          <a:prstGeom prst="roundRect">
            <a:avLst>
              <a:gd name="adj" fmla="val 50000"/>
            </a:avLst>
          </a:prstGeom>
          <a:solidFill>
            <a:srgbClr val="2B8C75"/>
          </a:solidFill>
          <a:ln w="762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" name="Text 4"/>
          <p:cNvSpPr txBox="1"/>
          <p:nvPr/>
        </p:nvSpPr>
        <p:spPr>
          <a:xfrm>
            <a:off x="885058" y="4747259"/>
            <a:ext cx="251685" cy="235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1100"/>
              </a:lnSpc>
              <a:def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</a:lstStyle>
          <a:p>
            <a:r>
              <a:t>Ta</a:t>
            </a:r>
          </a:p>
        </p:txBody>
      </p:sp>
      <p:sp>
        <p:nvSpPr>
          <p:cNvPr id="30" name="Text 5"/>
          <p:cNvSpPr txBox="1"/>
          <p:nvPr/>
        </p:nvSpPr>
        <p:spPr>
          <a:xfrm>
            <a:off x="1345405" y="4626054"/>
            <a:ext cx="1477751" cy="457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3000"/>
              </a:lnSpc>
              <a:defRPr sz="2100" b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defRPr>
            </a:lvl1pPr>
          </a:lstStyle>
          <a:p>
            <a:r>
              <a:rPr dirty="0"/>
              <a:t>by Team- 8</a:t>
            </a:r>
          </a:p>
        </p:txBody>
      </p:sp>
      <p:sp>
        <p:nvSpPr>
          <p:cNvPr id="31" name="Text 6"/>
          <p:cNvSpPr txBox="1"/>
          <p:nvPr/>
        </p:nvSpPr>
        <p:spPr>
          <a:xfrm>
            <a:off x="1234320" y="5264825"/>
            <a:ext cx="1966880" cy="415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marL="342900" indent="-342900">
              <a:lnSpc>
                <a:spcPts val="2700"/>
              </a:lnSpc>
              <a:buSzPct val="100000"/>
              <a:buChar char="•"/>
              <a:defRPr sz="17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defRPr>
            </a:lvl1pPr>
          </a:lstStyle>
          <a:p>
            <a:r>
              <a:t>DEEPAK SAHU</a:t>
            </a:r>
          </a:p>
        </p:txBody>
      </p:sp>
      <p:sp>
        <p:nvSpPr>
          <p:cNvPr id="32" name="Text 7"/>
          <p:cNvSpPr txBox="1"/>
          <p:nvPr/>
        </p:nvSpPr>
        <p:spPr>
          <a:xfrm>
            <a:off x="1234320" y="5709046"/>
            <a:ext cx="2106773" cy="415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marL="342900" indent="-342900">
              <a:lnSpc>
                <a:spcPts val="2700"/>
              </a:lnSpc>
              <a:buSzPct val="100000"/>
              <a:buChar char="•"/>
              <a:defRPr sz="17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defRPr>
            </a:lvl1pPr>
          </a:lstStyle>
          <a:p>
            <a:r>
              <a:t>SMARAK PATRA</a:t>
            </a:r>
          </a:p>
        </p:txBody>
      </p:sp>
      <p:sp>
        <p:nvSpPr>
          <p:cNvPr id="33" name="Text 8"/>
          <p:cNvSpPr txBox="1"/>
          <p:nvPr/>
        </p:nvSpPr>
        <p:spPr>
          <a:xfrm>
            <a:off x="1234320" y="6153268"/>
            <a:ext cx="2338591" cy="415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marL="342900" indent="-342900">
              <a:lnSpc>
                <a:spcPts val="2700"/>
              </a:lnSpc>
              <a:buSzPct val="100000"/>
              <a:buChar char="•"/>
              <a:defRPr sz="17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defRPr>
            </a:lvl1pPr>
          </a:lstStyle>
          <a:p>
            <a:r>
              <a:t>PRITAM PRAKASH</a:t>
            </a:r>
          </a:p>
        </p:txBody>
      </p:sp>
      <p:sp>
        <p:nvSpPr>
          <p:cNvPr id="34" name="Text 9"/>
          <p:cNvSpPr txBox="1"/>
          <p:nvPr/>
        </p:nvSpPr>
        <p:spPr>
          <a:xfrm>
            <a:off x="1234320" y="6597491"/>
            <a:ext cx="2298637" cy="415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marL="342900" indent="-342900">
              <a:lnSpc>
                <a:spcPts val="2700"/>
              </a:lnSpc>
              <a:buSzPct val="100000"/>
              <a:buChar char="•"/>
              <a:defRPr sz="17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defRPr>
            </a:lvl1pPr>
          </a:lstStyle>
          <a:p>
            <a:r>
              <a:t>SAURABH RAWAT</a:t>
            </a:r>
          </a:p>
        </p:txBody>
      </p:sp>
      <p:sp>
        <p:nvSpPr>
          <p:cNvPr id="35" name="Text 10"/>
          <p:cNvSpPr txBox="1"/>
          <p:nvPr/>
        </p:nvSpPr>
        <p:spPr>
          <a:xfrm>
            <a:off x="1234320" y="7041712"/>
            <a:ext cx="3366857" cy="415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marL="342900" indent="-342900">
              <a:lnSpc>
                <a:spcPts val="2700"/>
              </a:lnSpc>
              <a:buSzPct val="100000"/>
              <a:buChar char="•"/>
              <a:defRPr sz="17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defRPr>
            </a:lvl1pPr>
          </a:lstStyle>
          <a:p>
            <a:r>
              <a:t>BIJAYA KETAN  MOHAPATRA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1" animBg="1" advAuto="0"/>
      <p:bldP spid="27" grpId="2" animBg="1" advAuto="0"/>
      <p:bldP spid="30" grpId="3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1"/>
          <p:cNvSpPr/>
          <p:nvPr/>
        </p:nvSpPr>
        <p:spPr>
          <a:xfrm>
            <a:off x="0" y="0"/>
            <a:ext cx="14630400" cy="8232458"/>
          </a:xfrm>
          <a:prstGeom prst="rect">
            <a:avLst/>
          </a:prstGeom>
          <a:solidFill>
            <a:srgbClr val="0A081B">
              <a:alpha val="80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8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hape 0"/>
          <p:cNvSpPr/>
          <p:nvPr/>
        </p:nvSpPr>
        <p:spPr>
          <a:xfrm>
            <a:off x="0" y="0"/>
            <a:ext cx="14630400" cy="8232458"/>
          </a:xfrm>
          <a:prstGeom prst="rect">
            <a:avLst/>
          </a:prstGeom>
          <a:solidFill>
            <a:srgbClr val="0A081B">
              <a:alpha val="75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0" name="Image 1" descr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2458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Text 2"/>
          <p:cNvSpPr txBox="1"/>
          <p:nvPr/>
        </p:nvSpPr>
        <p:spPr>
          <a:xfrm>
            <a:off x="3078480" y="557808"/>
            <a:ext cx="4782888" cy="703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4900"/>
              </a:lnSpc>
              <a:defRPr sz="3900" b="1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</a:lstStyle>
          <a:p>
            <a:r>
              <a:rPr dirty="0"/>
              <a:t>Problem Statement:</a:t>
            </a:r>
          </a:p>
        </p:txBody>
      </p:sp>
      <p:pic>
        <p:nvPicPr>
          <p:cNvPr id="42" name="Image 2" descr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2760" y="1495781"/>
            <a:ext cx="1014175" cy="1622823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Text 3"/>
          <p:cNvSpPr txBox="1"/>
          <p:nvPr/>
        </p:nvSpPr>
        <p:spPr>
          <a:xfrm>
            <a:off x="4396859" y="1698545"/>
            <a:ext cx="7155062" cy="695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400"/>
              </a:lnSpc>
              <a:defRPr sz="1900" b="1">
                <a:solidFill>
                  <a:srgbClr val="16FFBB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</a:lstStyle>
          <a:p>
            <a:r>
              <a:rPr dirty="0"/>
              <a:t>Despite efforts to curb drunk driving, alcohol-impaired driving remains a significant cause of accidents worldwide.</a:t>
            </a:r>
          </a:p>
        </p:txBody>
      </p:sp>
      <p:pic>
        <p:nvPicPr>
          <p:cNvPr id="44" name="Image 3" descr="Imag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2760" y="3118604"/>
            <a:ext cx="1014175" cy="2436496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Text 5"/>
          <p:cNvSpPr txBox="1"/>
          <p:nvPr/>
        </p:nvSpPr>
        <p:spPr>
          <a:xfrm>
            <a:off x="4396859" y="3321367"/>
            <a:ext cx="7155062" cy="160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400"/>
              </a:lnSpc>
              <a:defRPr sz="1900" b="1">
                <a:solidFill>
                  <a:srgbClr val="29DDDA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</a:lstStyle>
          <a:p>
            <a:r>
              <a:rPr dirty="0"/>
              <a:t>Current enforcement methods like sobriety tests and </a:t>
            </a:r>
            <a:r>
              <a:rPr dirty="0" err="1"/>
              <a:t>breathalysers</a:t>
            </a:r>
            <a:r>
              <a:rPr dirty="0"/>
              <a:t> have limitations, relying on human intervention and lacking foolproof reliability. This project aims to address this critical issue by developing a robust Alcohol Detection System (ADS) integrated into vehicles</a:t>
            </a:r>
          </a:p>
        </p:txBody>
      </p:sp>
      <p:pic>
        <p:nvPicPr>
          <p:cNvPr id="46" name="Image 4" descr="Imag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2760" y="5555098"/>
            <a:ext cx="1014175" cy="2119552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Text 7"/>
          <p:cNvSpPr txBox="1"/>
          <p:nvPr/>
        </p:nvSpPr>
        <p:spPr>
          <a:xfrm>
            <a:off x="4396859" y="5757862"/>
            <a:ext cx="7155062" cy="1305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400"/>
              </a:lnSpc>
              <a:defRPr sz="1900" b="1">
                <a:solidFill>
                  <a:srgbClr val="37A7E7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</a:lstStyle>
          <a:p>
            <a:r>
              <a:rPr dirty="0"/>
              <a:t>The ADS will accurately identify alcohol presence in the driver and promptly shut down the engine to prevent potential accidents, thereby enhancing road safety and saving lives.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6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"/>
                            </p:stCondLst>
                            <p:childTnLst>
                              <p:par>
                                <p:cTn id="9" presetID="2" presetClass="entr" presetSubtype="1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1" animBg="1" advAuto="0"/>
      <p:bldP spid="42" grpId="2" animBg="1" advAuto="0"/>
      <p:bldP spid="43" grpId="0" animBg="1"/>
      <p:bldP spid="44" grpId="4" animBg="1" advAuto="0"/>
      <p:bldP spid="45" grpId="0" animBg="1"/>
      <p:bldP spid="46" grpId="6" animBg="1" advAuto="0"/>
      <p:bldP spid="4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80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0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2" name="Image 1" descr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Text 2"/>
          <p:cNvSpPr txBox="1"/>
          <p:nvPr/>
        </p:nvSpPr>
        <p:spPr>
          <a:xfrm>
            <a:off x="1435656" y="1698187"/>
            <a:ext cx="3745518" cy="765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5400"/>
              </a:lnSpc>
              <a:defRPr sz="4300" b="1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</a:lstStyle>
          <a:p>
            <a:r>
              <a:t>OBJECTIVES:</a:t>
            </a:r>
          </a:p>
        </p:txBody>
      </p:sp>
      <p:sp>
        <p:nvSpPr>
          <p:cNvPr id="54" name="Shape 3"/>
          <p:cNvSpPr/>
          <p:nvPr/>
        </p:nvSpPr>
        <p:spPr>
          <a:xfrm>
            <a:off x="1389935" y="2725816"/>
            <a:ext cx="3802024" cy="3805477"/>
          </a:xfrm>
          <a:prstGeom prst="roundRect">
            <a:avLst>
              <a:gd name="adj" fmla="val 10520"/>
            </a:avLst>
          </a:prstGeom>
          <a:solidFill>
            <a:srgbClr val="0A081B"/>
          </a:solidFill>
          <a:ln w="22860">
            <a:solidFill>
              <a:srgbClr val="E0E4E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5" name="Text 4"/>
          <p:cNvSpPr txBox="1"/>
          <p:nvPr/>
        </p:nvSpPr>
        <p:spPr>
          <a:xfrm>
            <a:off x="1680686" y="2970847"/>
            <a:ext cx="3220523" cy="769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700"/>
              </a:lnSpc>
              <a:defRPr sz="2100" b="1">
                <a:solidFill>
                  <a:srgbClr val="16FFBB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</a:lstStyle>
          <a:p>
            <a:r>
              <a:t>Develop robust alcohol detection technology: </a:t>
            </a:r>
          </a:p>
        </p:txBody>
      </p:sp>
      <p:sp>
        <p:nvSpPr>
          <p:cNvPr id="56" name="Text 5"/>
          <p:cNvSpPr txBox="1"/>
          <p:nvPr/>
        </p:nvSpPr>
        <p:spPr>
          <a:xfrm>
            <a:off x="1680686" y="3798451"/>
            <a:ext cx="3220523" cy="21299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defRPr>
            </a:lvl1pPr>
          </a:lstStyle>
          <a:p>
            <a:r>
              <a:t>Design and implement sensors and algorithms capable of accurately and reliably detecting alcohol levels in the driver's breath or vicinity within the vehicle cabin.</a:t>
            </a:r>
          </a:p>
        </p:txBody>
      </p:sp>
      <p:sp>
        <p:nvSpPr>
          <p:cNvPr id="57" name="Shape 6"/>
          <p:cNvSpPr/>
          <p:nvPr/>
        </p:nvSpPr>
        <p:spPr>
          <a:xfrm>
            <a:off x="5414128" y="2725816"/>
            <a:ext cx="3802024" cy="3805477"/>
          </a:xfrm>
          <a:prstGeom prst="roundRect">
            <a:avLst>
              <a:gd name="adj" fmla="val 10520"/>
            </a:avLst>
          </a:prstGeom>
          <a:solidFill>
            <a:srgbClr val="0A081B"/>
          </a:solidFill>
          <a:ln w="22860">
            <a:solidFill>
              <a:srgbClr val="E0E4E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8" name="Text 7"/>
          <p:cNvSpPr txBox="1"/>
          <p:nvPr/>
        </p:nvSpPr>
        <p:spPr>
          <a:xfrm>
            <a:off x="5704879" y="2970847"/>
            <a:ext cx="3220524" cy="769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700"/>
              </a:lnSpc>
              <a:defRPr sz="2100" b="1">
                <a:solidFill>
                  <a:srgbClr val="29DDDA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</a:lstStyle>
          <a:p>
            <a:r>
              <a:rPr dirty="0"/>
              <a:t>Ensure real-time detection and response: </a:t>
            </a:r>
          </a:p>
        </p:txBody>
      </p:sp>
      <p:sp>
        <p:nvSpPr>
          <p:cNvPr id="59" name="Text 8"/>
          <p:cNvSpPr txBox="1"/>
          <p:nvPr/>
        </p:nvSpPr>
        <p:spPr>
          <a:xfrm>
            <a:off x="5704879" y="3798451"/>
            <a:ext cx="3220524" cy="21299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defRPr>
            </a:lvl1pPr>
          </a:lstStyle>
          <a:p>
            <a:r>
              <a:t>Develop a responsive system that can promptly detect alcohol presence and initiate engine shutdown in real-time to prevent impaired driving situations without causing undue delay.</a:t>
            </a:r>
          </a:p>
        </p:txBody>
      </p:sp>
      <p:sp>
        <p:nvSpPr>
          <p:cNvPr id="60" name="Shape 9"/>
          <p:cNvSpPr/>
          <p:nvPr/>
        </p:nvSpPr>
        <p:spPr>
          <a:xfrm>
            <a:off x="9438323" y="2725816"/>
            <a:ext cx="3802024" cy="3805477"/>
          </a:xfrm>
          <a:prstGeom prst="roundRect">
            <a:avLst>
              <a:gd name="adj" fmla="val 10520"/>
            </a:avLst>
          </a:prstGeom>
          <a:solidFill>
            <a:srgbClr val="0A081B"/>
          </a:solidFill>
          <a:ln w="22860">
            <a:solidFill>
              <a:srgbClr val="E0E4E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" name="Text 10"/>
          <p:cNvSpPr txBox="1"/>
          <p:nvPr/>
        </p:nvSpPr>
        <p:spPr>
          <a:xfrm>
            <a:off x="9729073" y="2970847"/>
            <a:ext cx="3220523" cy="769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700"/>
              </a:lnSpc>
              <a:defRPr sz="2100" b="1">
                <a:solidFill>
                  <a:srgbClr val="37A7E7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</a:lstStyle>
          <a:p>
            <a:r>
              <a:rPr dirty="0"/>
              <a:t>Integrate seamlessly with vehicle systems: </a:t>
            </a:r>
          </a:p>
        </p:txBody>
      </p:sp>
      <p:sp>
        <p:nvSpPr>
          <p:cNvPr id="62" name="Text 11"/>
          <p:cNvSpPr txBox="1"/>
          <p:nvPr/>
        </p:nvSpPr>
        <p:spPr>
          <a:xfrm>
            <a:off x="9754473" y="3773051"/>
            <a:ext cx="3220523" cy="2815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defRPr>
            </a:lvl1pPr>
          </a:lstStyle>
          <a:p>
            <a:r>
              <a:t>Create a solution that seamlessly integrates with the existing electronic architecture of vehicles, ensuring compatibility, safety, and reliability while minimizing interference with other critical vehicle functions.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"/>
                            </p:stCondLst>
                            <p:childTnLst>
                              <p:par>
                                <p:cTn id="16" presetID="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32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16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1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3" presetClass="entr" presetSubtype="32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16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3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2" fill="hold" grpId="9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3" presetClass="entr" presetSubtype="32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8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8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1" animBg="1" advAuto="0"/>
      <p:bldP spid="54" grpId="2" animBg="1" advAuto="0"/>
      <p:bldP spid="55" grpId="3" animBg="1" advAuto="0"/>
      <p:bldP spid="56" grpId="4" animBg="1" advAuto="0"/>
      <p:bldP spid="57" grpId="5" animBg="1" advAuto="0"/>
      <p:bldP spid="58" grpId="6" animBg="1" advAuto="0"/>
      <p:bldP spid="59" grpId="7" animBg="1" advAuto="0"/>
      <p:bldP spid="60" grpId="8" animBg="1" advAuto="0"/>
      <p:bldP spid="61" grpId="9" animBg="1" advAuto="0"/>
      <p:bldP spid="62" grpId="1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Image Gallery"/>
          <p:cNvGrpSpPr/>
          <p:nvPr/>
        </p:nvGrpSpPr>
        <p:grpSpPr>
          <a:xfrm>
            <a:off x="-45344" y="7600"/>
            <a:ext cx="11012524" cy="8670018"/>
            <a:chOff x="0" y="0"/>
            <a:chExt cx="11012523" cy="8670016"/>
          </a:xfrm>
        </p:grpSpPr>
        <p:pic>
          <p:nvPicPr>
            <p:cNvPr id="64" name="kendal-hnysCJrPpkc-unsplash.jpg" descr="kendal-hnysCJrPpkc-unsplash.jpg"/>
            <p:cNvPicPr>
              <a:picLocks noChangeAspect="1"/>
            </p:cNvPicPr>
            <p:nvPr/>
          </p:nvPicPr>
          <p:blipFill>
            <a:blip r:embed="rId2"/>
            <a:srcRect l="5232" r="5232"/>
            <a:stretch>
              <a:fillRect/>
            </a:stretch>
          </p:blipFill>
          <p:spPr>
            <a:xfrm>
              <a:off x="0" y="0"/>
              <a:ext cx="11012524" cy="81997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5" name="Caption"/>
            <p:cNvSpPr/>
            <p:nvPr/>
          </p:nvSpPr>
          <p:spPr>
            <a:xfrm>
              <a:off x="0" y="8275969"/>
              <a:ext cx="11012524" cy="3940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r>
                <a:t>Caption</a:t>
              </a:r>
            </a:p>
          </p:txBody>
        </p:sp>
      </p:grpSp>
      <p:sp>
        <p:nvSpPr>
          <p:cNvPr id="6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68" name="Image 0" descr="Imag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9" name="Image 1" descr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Text 1"/>
          <p:cNvSpPr txBox="1"/>
          <p:nvPr/>
        </p:nvSpPr>
        <p:spPr>
          <a:xfrm>
            <a:off x="878919" y="1701521"/>
            <a:ext cx="9214962" cy="1451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5400"/>
              </a:lnSpc>
              <a:defRPr sz="4300" b="1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</a:lstStyle>
          <a:p>
            <a:r>
              <a:t>Working Principle of the Alcohol Detection System</a:t>
            </a:r>
          </a:p>
        </p:txBody>
      </p:sp>
      <p:sp>
        <p:nvSpPr>
          <p:cNvPr id="71" name="Shape 2"/>
          <p:cNvSpPr/>
          <p:nvPr/>
        </p:nvSpPr>
        <p:spPr>
          <a:xfrm>
            <a:off x="833199" y="3597116"/>
            <a:ext cx="499944" cy="499944"/>
          </a:xfrm>
          <a:prstGeom prst="roundRect">
            <a:avLst>
              <a:gd name="adj" fmla="val 50000"/>
            </a:avLst>
          </a:prstGeom>
          <a:solidFill>
            <a:srgbClr val="0A081B"/>
          </a:solidFill>
          <a:ln w="22860">
            <a:solidFill>
              <a:srgbClr val="E0E4E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2" name="Text 3"/>
          <p:cNvSpPr txBox="1"/>
          <p:nvPr/>
        </p:nvSpPr>
        <p:spPr>
          <a:xfrm>
            <a:off x="939280" y="3638787"/>
            <a:ext cx="287783" cy="49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3200"/>
              </a:lnSpc>
              <a:defRPr sz="2600" b="1">
                <a:solidFill>
                  <a:srgbClr val="16FFBB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</a:lstStyle>
          <a:p>
            <a:r>
              <a:t>1</a:t>
            </a:r>
          </a:p>
        </p:txBody>
      </p:sp>
      <p:sp>
        <p:nvSpPr>
          <p:cNvPr id="73" name="Text 4"/>
          <p:cNvSpPr txBox="1"/>
          <p:nvPr/>
        </p:nvSpPr>
        <p:spPr>
          <a:xfrm>
            <a:off x="1601033" y="3673435"/>
            <a:ext cx="1719707" cy="427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700"/>
              </a:lnSpc>
              <a:defRPr sz="2100" b="1">
                <a:solidFill>
                  <a:srgbClr val="16FFBB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</a:lstStyle>
          <a:p>
            <a:r>
              <a:t>Gas Sensing</a:t>
            </a:r>
          </a:p>
        </p:txBody>
      </p:sp>
      <p:sp>
        <p:nvSpPr>
          <p:cNvPr id="74" name="Text 5"/>
          <p:cNvSpPr txBox="1"/>
          <p:nvPr/>
        </p:nvSpPr>
        <p:spPr>
          <a:xfrm>
            <a:off x="1601033" y="4153853"/>
            <a:ext cx="3728561" cy="1101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defRPr>
            </a:lvl1pPr>
          </a:lstStyle>
          <a:p>
            <a:r>
              <a:rPr dirty="0"/>
              <a:t>The MQ3 sensor detects alcohol concentration in the surrounding environment.</a:t>
            </a:r>
          </a:p>
        </p:txBody>
      </p:sp>
      <p:sp>
        <p:nvSpPr>
          <p:cNvPr id="75" name="Shape 6"/>
          <p:cNvSpPr/>
          <p:nvPr/>
        </p:nvSpPr>
        <p:spPr>
          <a:xfrm>
            <a:off x="5597485" y="3597116"/>
            <a:ext cx="499944" cy="499944"/>
          </a:xfrm>
          <a:prstGeom prst="roundRect">
            <a:avLst>
              <a:gd name="adj" fmla="val 50000"/>
            </a:avLst>
          </a:prstGeom>
          <a:solidFill>
            <a:srgbClr val="0A081B"/>
          </a:solidFill>
          <a:ln w="22860">
            <a:solidFill>
              <a:srgbClr val="E0E4E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6" name="Text 7"/>
          <p:cNvSpPr txBox="1"/>
          <p:nvPr/>
        </p:nvSpPr>
        <p:spPr>
          <a:xfrm>
            <a:off x="5703566" y="3638787"/>
            <a:ext cx="287782" cy="49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3200"/>
              </a:lnSpc>
              <a:defRPr sz="2600" b="1">
                <a:solidFill>
                  <a:srgbClr val="29DDDA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</a:lstStyle>
          <a:p>
            <a:r>
              <a:t>2</a:t>
            </a:r>
          </a:p>
        </p:txBody>
      </p:sp>
      <p:sp>
        <p:nvSpPr>
          <p:cNvPr id="77" name="Text 8"/>
          <p:cNvSpPr txBox="1"/>
          <p:nvPr/>
        </p:nvSpPr>
        <p:spPr>
          <a:xfrm>
            <a:off x="6365319" y="3673435"/>
            <a:ext cx="1852276" cy="427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700"/>
              </a:lnSpc>
              <a:defRPr sz="2100" b="1">
                <a:solidFill>
                  <a:srgbClr val="29DDDA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</a:lstStyle>
          <a:p>
            <a:r>
              <a:rPr dirty="0"/>
              <a:t>Output Signal</a:t>
            </a:r>
          </a:p>
        </p:txBody>
      </p:sp>
      <p:sp>
        <p:nvSpPr>
          <p:cNvPr id="78" name="Text 9"/>
          <p:cNvSpPr txBox="1"/>
          <p:nvPr/>
        </p:nvSpPr>
        <p:spPr>
          <a:xfrm>
            <a:off x="6365319" y="4153853"/>
            <a:ext cx="3728562" cy="758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defRPr>
            </a:lvl1pPr>
          </a:lstStyle>
          <a:p>
            <a:r>
              <a:rPr dirty="0"/>
              <a:t>The sensor provides a signal to the Arduino Uno for processing.</a:t>
            </a:r>
          </a:p>
        </p:txBody>
      </p:sp>
      <p:sp>
        <p:nvSpPr>
          <p:cNvPr id="79" name="Shape 10"/>
          <p:cNvSpPr/>
          <p:nvPr/>
        </p:nvSpPr>
        <p:spPr>
          <a:xfrm>
            <a:off x="833199" y="5615821"/>
            <a:ext cx="499944" cy="499944"/>
          </a:xfrm>
          <a:prstGeom prst="roundRect">
            <a:avLst>
              <a:gd name="adj" fmla="val 50000"/>
            </a:avLst>
          </a:prstGeom>
          <a:solidFill>
            <a:srgbClr val="0A081B"/>
          </a:solidFill>
          <a:ln w="22860">
            <a:solidFill>
              <a:srgbClr val="E0E4E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0" name="Text 11"/>
          <p:cNvSpPr txBox="1"/>
          <p:nvPr/>
        </p:nvSpPr>
        <p:spPr>
          <a:xfrm>
            <a:off x="939279" y="5657493"/>
            <a:ext cx="287783" cy="49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3200"/>
              </a:lnSpc>
              <a:defRPr sz="2600" b="1">
                <a:solidFill>
                  <a:srgbClr val="37A7E7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</a:lstStyle>
          <a:p>
            <a:r>
              <a:t>3</a:t>
            </a:r>
          </a:p>
        </p:txBody>
      </p:sp>
      <p:sp>
        <p:nvSpPr>
          <p:cNvPr id="81" name="Text 12"/>
          <p:cNvSpPr txBox="1"/>
          <p:nvPr/>
        </p:nvSpPr>
        <p:spPr>
          <a:xfrm>
            <a:off x="1601033" y="5692140"/>
            <a:ext cx="2682458" cy="427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700"/>
              </a:lnSpc>
              <a:defRPr sz="2100" b="1">
                <a:solidFill>
                  <a:srgbClr val="37A7E7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</a:lstStyle>
          <a:p>
            <a:r>
              <a:rPr dirty="0"/>
              <a:t>Threshold Detection</a:t>
            </a:r>
          </a:p>
        </p:txBody>
      </p:sp>
      <p:sp>
        <p:nvSpPr>
          <p:cNvPr id="82" name="Text 13"/>
          <p:cNvSpPr txBox="1"/>
          <p:nvPr/>
        </p:nvSpPr>
        <p:spPr>
          <a:xfrm>
            <a:off x="1601033" y="6172556"/>
            <a:ext cx="7256566" cy="415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defRPr>
            </a:lvl1pPr>
          </a:lstStyle>
          <a:p>
            <a:r>
              <a:rPr dirty="0"/>
              <a:t>The system triggers engine locking if alcohol level exceeds a set threshold.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"/>
                            </p:stCondLst>
                            <p:childTnLst>
                              <p:par>
                                <p:cTn id="15" presetID="2" presetClass="entr" presetSubtype="1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"/>
                            </p:stCondLst>
                            <p:childTnLst>
                              <p:par>
                                <p:cTn id="38" presetID="2" presetClass="entr" presetSubtype="1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1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1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2" fill="hold" grpId="1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"/>
                            </p:stCondLst>
                            <p:childTnLst>
                              <p:par>
                                <p:cTn id="61" presetID="2" presetClass="entr" presetSubtype="1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1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2" fill="hold" grpId="13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2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1" animBg="1" advAuto="0"/>
      <p:bldP spid="71" grpId="2" animBg="1" advAuto="0"/>
      <p:bldP spid="72" grpId="3" animBg="1" advAuto="0"/>
      <p:bldP spid="73" grpId="4" animBg="1" advAuto="0"/>
      <p:bldP spid="74" grpId="5" animBg="1" advAuto="0"/>
      <p:bldP spid="75" grpId="6" animBg="1" advAuto="0"/>
      <p:bldP spid="76" grpId="7" animBg="1" advAuto="0"/>
      <p:bldP spid="77" grpId="8" animBg="1" advAuto="0"/>
      <p:bldP spid="78" grpId="9" animBg="1" advAuto="0"/>
      <p:bldP spid="79" grpId="10" animBg="1" advAuto="0"/>
      <p:bldP spid="80" grpId="11" animBg="1" advAuto="0"/>
      <p:bldP spid="81" grpId="12" animBg="1" advAuto="0"/>
      <p:bldP spid="82" grpId="13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6" name="Text 1"/>
          <p:cNvSpPr txBox="1"/>
          <p:nvPr/>
        </p:nvSpPr>
        <p:spPr>
          <a:xfrm>
            <a:off x="2670096" y="1412677"/>
            <a:ext cx="3623126" cy="765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5400"/>
              </a:lnSpc>
              <a:defRPr sz="4300" b="1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</a:lstStyle>
          <a:p>
            <a:r>
              <a:t>Components:</a:t>
            </a:r>
          </a:p>
        </p:txBody>
      </p:sp>
      <p:sp>
        <p:nvSpPr>
          <p:cNvPr id="87" name="Shape 2"/>
          <p:cNvSpPr/>
          <p:nvPr/>
        </p:nvSpPr>
        <p:spPr>
          <a:xfrm>
            <a:off x="2624376" y="4750713"/>
            <a:ext cx="9381650" cy="27743"/>
          </a:xfrm>
          <a:prstGeom prst="rect">
            <a:avLst/>
          </a:prstGeom>
          <a:solidFill>
            <a:srgbClr val="16FFBB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8" name="Shape 3"/>
          <p:cNvSpPr/>
          <p:nvPr/>
        </p:nvSpPr>
        <p:spPr>
          <a:xfrm>
            <a:off x="3299638" y="3973174"/>
            <a:ext cx="27743" cy="777598"/>
          </a:xfrm>
          <a:prstGeom prst="rect">
            <a:avLst/>
          </a:prstGeom>
          <a:solidFill>
            <a:srgbClr val="16FFBB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9" name="Shape 4"/>
          <p:cNvSpPr/>
          <p:nvPr/>
        </p:nvSpPr>
        <p:spPr>
          <a:xfrm>
            <a:off x="3063596" y="4500741"/>
            <a:ext cx="499944" cy="499944"/>
          </a:xfrm>
          <a:prstGeom prst="roundRect">
            <a:avLst>
              <a:gd name="adj" fmla="val 50000"/>
            </a:avLst>
          </a:prstGeom>
          <a:solidFill>
            <a:srgbClr val="0A081B"/>
          </a:solidFill>
          <a:ln w="22860">
            <a:solidFill>
              <a:srgbClr val="E0E4E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0" name="Text 5"/>
          <p:cNvSpPr txBox="1"/>
          <p:nvPr/>
        </p:nvSpPr>
        <p:spPr>
          <a:xfrm>
            <a:off x="3169678" y="4542413"/>
            <a:ext cx="287783" cy="49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3200"/>
              </a:lnSpc>
              <a:defRPr sz="2600" b="1">
                <a:solidFill>
                  <a:srgbClr val="16FFBB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</a:lstStyle>
          <a:p>
            <a:r>
              <a:t>1</a:t>
            </a:r>
          </a:p>
        </p:txBody>
      </p:sp>
      <p:sp>
        <p:nvSpPr>
          <p:cNvPr id="91" name="Text 6"/>
          <p:cNvSpPr txBox="1"/>
          <p:nvPr/>
        </p:nvSpPr>
        <p:spPr>
          <a:xfrm>
            <a:off x="2892266" y="3040022"/>
            <a:ext cx="842606" cy="1101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2700"/>
              </a:lnSpc>
              <a:defRPr sz="17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defRPr>
            </a:lvl1pPr>
          </a:lstStyle>
          <a:p>
            <a:r>
              <a:t>  Arduino Uno</a:t>
            </a:r>
          </a:p>
        </p:txBody>
      </p:sp>
      <p:sp>
        <p:nvSpPr>
          <p:cNvPr id="92" name="Shape 7"/>
          <p:cNvSpPr/>
          <p:nvPr/>
        </p:nvSpPr>
        <p:spPr>
          <a:xfrm>
            <a:off x="4099976" y="4750653"/>
            <a:ext cx="27743" cy="777598"/>
          </a:xfrm>
          <a:prstGeom prst="rect">
            <a:avLst/>
          </a:prstGeom>
          <a:solidFill>
            <a:srgbClr val="29DDDA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3" name="Shape 8"/>
          <p:cNvSpPr/>
          <p:nvPr/>
        </p:nvSpPr>
        <p:spPr>
          <a:xfrm>
            <a:off x="3863935" y="4500741"/>
            <a:ext cx="499944" cy="499944"/>
          </a:xfrm>
          <a:prstGeom prst="roundRect">
            <a:avLst>
              <a:gd name="adj" fmla="val 50000"/>
            </a:avLst>
          </a:prstGeom>
          <a:solidFill>
            <a:srgbClr val="0A081B"/>
          </a:solidFill>
          <a:ln w="22860">
            <a:solidFill>
              <a:srgbClr val="E0E4E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4" name="Text 9"/>
          <p:cNvSpPr txBox="1"/>
          <p:nvPr/>
        </p:nvSpPr>
        <p:spPr>
          <a:xfrm>
            <a:off x="3970016" y="4542413"/>
            <a:ext cx="287782" cy="49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3200"/>
              </a:lnSpc>
              <a:defRPr sz="2600" b="1">
                <a:solidFill>
                  <a:srgbClr val="29DDDA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</a:lstStyle>
          <a:p>
            <a:r>
              <a:t>2</a:t>
            </a:r>
          </a:p>
        </p:txBody>
      </p:sp>
      <p:sp>
        <p:nvSpPr>
          <p:cNvPr id="95" name="Text 10"/>
          <p:cNvSpPr txBox="1"/>
          <p:nvPr/>
        </p:nvSpPr>
        <p:spPr>
          <a:xfrm>
            <a:off x="3692485" y="5750600"/>
            <a:ext cx="842725" cy="1101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2700"/>
              </a:lnSpc>
              <a:defRPr sz="17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defRPr>
            </a:lvl1pPr>
          </a:lstStyle>
          <a:p>
            <a:r>
              <a:t>MQ3 Alcohol Sensor</a:t>
            </a:r>
          </a:p>
        </p:txBody>
      </p:sp>
      <p:sp>
        <p:nvSpPr>
          <p:cNvPr id="96" name="Shape 11"/>
          <p:cNvSpPr/>
          <p:nvPr/>
        </p:nvSpPr>
        <p:spPr>
          <a:xfrm>
            <a:off x="4900314" y="3973174"/>
            <a:ext cx="27743" cy="777598"/>
          </a:xfrm>
          <a:prstGeom prst="rect">
            <a:avLst/>
          </a:prstGeom>
          <a:solidFill>
            <a:srgbClr val="37A7E7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7" name="Shape 12"/>
          <p:cNvSpPr/>
          <p:nvPr/>
        </p:nvSpPr>
        <p:spPr>
          <a:xfrm>
            <a:off x="4664273" y="4500741"/>
            <a:ext cx="499944" cy="499944"/>
          </a:xfrm>
          <a:prstGeom prst="roundRect">
            <a:avLst>
              <a:gd name="adj" fmla="val 50000"/>
            </a:avLst>
          </a:prstGeom>
          <a:solidFill>
            <a:srgbClr val="0A081B"/>
          </a:solidFill>
          <a:ln w="22860">
            <a:solidFill>
              <a:srgbClr val="E0E4E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8" name="Text 13"/>
          <p:cNvSpPr txBox="1"/>
          <p:nvPr/>
        </p:nvSpPr>
        <p:spPr>
          <a:xfrm>
            <a:off x="4770353" y="4542413"/>
            <a:ext cx="287783" cy="49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3200"/>
              </a:lnSpc>
              <a:defRPr sz="2600" b="1">
                <a:solidFill>
                  <a:srgbClr val="37A7E7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</a:lstStyle>
          <a:p>
            <a:r>
              <a:t>3</a:t>
            </a:r>
          </a:p>
        </p:txBody>
      </p:sp>
      <p:sp>
        <p:nvSpPr>
          <p:cNvPr id="99" name="Text 14"/>
          <p:cNvSpPr txBox="1"/>
          <p:nvPr/>
        </p:nvSpPr>
        <p:spPr>
          <a:xfrm>
            <a:off x="4492823" y="3040022"/>
            <a:ext cx="842725" cy="758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2700"/>
              </a:lnSpc>
              <a:defRPr sz="17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defRPr>
            </a:lvl1pPr>
          </a:lstStyle>
          <a:p>
            <a:r>
              <a:t>B.O. Motor</a:t>
            </a:r>
          </a:p>
        </p:txBody>
      </p:sp>
      <p:sp>
        <p:nvSpPr>
          <p:cNvPr id="100" name="Shape 15"/>
          <p:cNvSpPr/>
          <p:nvPr/>
        </p:nvSpPr>
        <p:spPr>
          <a:xfrm>
            <a:off x="5700652" y="4750653"/>
            <a:ext cx="27743" cy="777598"/>
          </a:xfrm>
          <a:prstGeom prst="rect">
            <a:avLst/>
          </a:prstGeom>
          <a:solidFill>
            <a:srgbClr val="7E95E7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1" name="Shape 16"/>
          <p:cNvSpPr/>
          <p:nvPr/>
        </p:nvSpPr>
        <p:spPr>
          <a:xfrm>
            <a:off x="5464612" y="4500741"/>
            <a:ext cx="499944" cy="499944"/>
          </a:xfrm>
          <a:prstGeom prst="roundRect">
            <a:avLst>
              <a:gd name="adj" fmla="val 50000"/>
            </a:avLst>
          </a:prstGeom>
          <a:solidFill>
            <a:srgbClr val="0A081B"/>
          </a:solidFill>
          <a:ln w="22860">
            <a:solidFill>
              <a:srgbClr val="E0E4E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2" name="Text 17"/>
          <p:cNvSpPr txBox="1"/>
          <p:nvPr/>
        </p:nvSpPr>
        <p:spPr>
          <a:xfrm>
            <a:off x="5570632" y="4542413"/>
            <a:ext cx="287783" cy="49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3200"/>
              </a:lnSpc>
              <a:defRPr sz="2600" b="1">
                <a:solidFill>
                  <a:srgbClr val="7E95E7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</a:lstStyle>
          <a:p>
            <a:r>
              <a:t>4</a:t>
            </a:r>
          </a:p>
        </p:txBody>
      </p:sp>
      <p:sp>
        <p:nvSpPr>
          <p:cNvPr id="103" name="Text 18"/>
          <p:cNvSpPr txBox="1"/>
          <p:nvPr/>
        </p:nvSpPr>
        <p:spPr>
          <a:xfrm>
            <a:off x="5293162" y="5750600"/>
            <a:ext cx="842725" cy="1444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2700"/>
              </a:lnSpc>
              <a:defRPr sz="17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defRPr>
            </a:lvl1pPr>
          </a:lstStyle>
          <a:p>
            <a:r>
              <a:t>Resistors (220 ohm x2)</a:t>
            </a:r>
          </a:p>
        </p:txBody>
      </p:sp>
      <p:sp>
        <p:nvSpPr>
          <p:cNvPr id="104" name="Shape 19"/>
          <p:cNvSpPr/>
          <p:nvPr/>
        </p:nvSpPr>
        <p:spPr>
          <a:xfrm>
            <a:off x="6500991" y="3973174"/>
            <a:ext cx="27743" cy="777598"/>
          </a:xfrm>
          <a:prstGeom prst="rect">
            <a:avLst/>
          </a:prstGeom>
          <a:solidFill>
            <a:srgbClr val="16FFBB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5" name="Shape 20"/>
          <p:cNvSpPr/>
          <p:nvPr/>
        </p:nvSpPr>
        <p:spPr>
          <a:xfrm>
            <a:off x="6264950" y="4500741"/>
            <a:ext cx="499944" cy="499944"/>
          </a:xfrm>
          <a:prstGeom prst="roundRect">
            <a:avLst>
              <a:gd name="adj" fmla="val 50000"/>
            </a:avLst>
          </a:prstGeom>
          <a:solidFill>
            <a:srgbClr val="0A081B"/>
          </a:solidFill>
          <a:ln w="22860">
            <a:solidFill>
              <a:srgbClr val="E0E4E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6" name="Text 21"/>
          <p:cNvSpPr txBox="1"/>
          <p:nvPr/>
        </p:nvSpPr>
        <p:spPr>
          <a:xfrm>
            <a:off x="6370972" y="4542413"/>
            <a:ext cx="287782" cy="49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3200"/>
              </a:lnSpc>
              <a:defRPr sz="2600" b="1">
                <a:solidFill>
                  <a:srgbClr val="16FFBB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</a:lstStyle>
          <a:p>
            <a:r>
              <a:t>5</a:t>
            </a:r>
          </a:p>
        </p:txBody>
      </p:sp>
      <p:sp>
        <p:nvSpPr>
          <p:cNvPr id="107" name="Text 22"/>
          <p:cNvSpPr txBox="1"/>
          <p:nvPr/>
        </p:nvSpPr>
        <p:spPr>
          <a:xfrm>
            <a:off x="6093500" y="2684621"/>
            <a:ext cx="842725" cy="1444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2700"/>
              </a:lnSpc>
              <a:defRPr sz="17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defRPr>
            </a:lvl1pPr>
          </a:lstStyle>
          <a:p>
            <a:r>
              <a:t>Transistors (BC547  )</a:t>
            </a:r>
          </a:p>
        </p:txBody>
      </p:sp>
      <p:sp>
        <p:nvSpPr>
          <p:cNvPr id="108" name="Shape 23"/>
          <p:cNvSpPr/>
          <p:nvPr/>
        </p:nvSpPr>
        <p:spPr>
          <a:xfrm>
            <a:off x="7301210" y="4750653"/>
            <a:ext cx="27743" cy="777598"/>
          </a:xfrm>
          <a:prstGeom prst="rect">
            <a:avLst/>
          </a:prstGeom>
          <a:solidFill>
            <a:srgbClr val="29DDDA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9" name="Shape 24"/>
          <p:cNvSpPr/>
          <p:nvPr/>
        </p:nvSpPr>
        <p:spPr>
          <a:xfrm>
            <a:off x="7065168" y="4500741"/>
            <a:ext cx="499944" cy="499944"/>
          </a:xfrm>
          <a:prstGeom prst="roundRect">
            <a:avLst>
              <a:gd name="adj" fmla="val 50000"/>
            </a:avLst>
          </a:prstGeom>
          <a:solidFill>
            <a:srgbClr val="0A081B"/>
          </a:solidFill>
          <a:ln w="22860">
            <a:solidFill>
              <a:srgbClr val="E0E4E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0" name="Text 25"/>
          <p:cNvSpPr txBox="1"/>
          <p:nvPr/>
        </p:nvSpPr>
        <p:spPr>
          <a:xfrm>
            <a:off x="7171189" y="4542413"/>
            <a:ext cx="287783" cy="49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3200"/>
              </a:lnSpc>
              <a:defRPr sz="2600" b="1">
                <a:solidFill>
                  <a:srgbClr val="29DDDA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</a:lstStyle>
          <a:p>
            <a:r>
              <a:t>6</a:t>
            </a:r>
          </a:p>
        </p:txBody>
      </p:sp>
      <p:sp>
        <p:nvSpPr>
          <p:cNvPr id="111" name="Text 26"/>
          <p:cNvSpPr txBox="1"/>
          <p:nvPr/>
        </p:nvSpPr>
        <p:spPr>
          <a:xfrm>
            <a:off x="6843077" y="5750600"/>
            <a:ext cx="944127" cy="415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2700"/>
              </a:lnSpc>
              <a:defRPr sz="17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defRPr>
            </a:lvl1pPr>
          </a:lstStyle>
          <a:p>
            <a:r>
              <a:t>5v Relay</a:t>
            </a:r>
          </a:p>
        </p:txBody>
      </p:sp>
      <p:sp>
        <p:nvSpPr>
          <p:cNvPr id="112" name="Shape 28"/>
          <p:cNvSpPr/>
          <p:nvPr/>
        </p:nvSpPr>
        <p:spPr>
          <a:xfrm>
            <a:off x="8101548" y="3973174"/>
            <a:ext cx="27743" cy="777598"/>
          </a:xfrm>
          <a:prstGeom prst="rect">
            <a:avLst/>
          </a:prstGeom>
          <a:solidFill>
            <a:srgbClr val="37A7E7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3" name="Shape 29"/>
          <p:cNvSpPr/>
          <p:nvPr/>
        </p:nvSpPr>
        <p:spPr>
          <a:xfrm>
            <a:off x="7865506" y="4500741"/>
            <a:ext cx="499944" cy="499944"/>
          </a:xfrm>
          <a:prstGeom prst="roundRect">
            <a:avLst>
              <a:gd name="adj" fmla="val 50000"/>
            </a:avLst>
          </a:prstGeom>
          <a:solidFill>
            <a:srgbClr val="0A081B"/>
          </a:solidFill>
          <a:ln w="22860">
            <a:solidFill>
              <a:srgbClr val="E0E4E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4" name="Text 30"/>
          <p:cNvSpPr txBox="1"/>
          <p:nvPr/>
        </p:nvSpPr>
        <p:spPr>
          <a:xfrm>
            <a:off x="7971528" y="4542413"/>
            <a:ext cx="287783" cy="49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3200"/>
              </a:lnSpc>
              <a:defRPr sz="2600" b="1">
                <a:solidFill>
                  <a:srgbClr val="37A7E7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</a:lstStyle>
          <a:p>
            <a:r>
              <a:t>7</a:t>
            </a:r>
          </a:p>
        </p:txBody>
      </p:sp>
      <p:sp>
        <p:nvSpPr>
          <p:cNvPr id="115" name="Text 31"/>
          <p:cNvSpPr txBox="1"/>
          <p:nvPr/>
        </p:nvSpPr>
        <p:spPr>
          <a:xfrm>
            <a:off x="7694176" y="2735341"/>
            <a:ext cx="842606" cy="758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2700"/>
              </a:lnSpc>
              <a:defRPr sz="17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defRPr>
            </a:lvl1pPr>
          </a:lstStyle>
          <a:p>
            <a:r>
              <a:t>Patch Cords</a:t>
            </a:r>
          </a:p>
        </p:txBody>
      </p:sp>
      <p:sp>
        <p:nvSpPr>
          <p:cNvPr id="116" name="Shape 33"/>
          <p:cNvSpPr/>
          <p:nvPr/>
        </p:nvSpPr>
        <p:spPr>
          <a:xfrm>
            <a:off x="8901886" y="4750653"/>
            <a:ext cx="27743" cy="777598"/>
          </a:xfrm>
          <a:prstGeom prst="rect">
            <a:avLst/>
          </a:prstGeom>
          <a:solidFill>
            <a:srgbClr val="7E95E7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7" name="Shape 34"/>
          <p:cNvSpPr/>
          <p:nvPr/>
        </p:nvSpPr>
        <p:spPr>
          <a:xfrm>
            <a:off x="8665844" y="4500741"/>
            <a:ext cx="499944" cy="499944"/>
          </a:xfrm>
          <a:prstGeom prst="roundRect">
            <a:avLst>
              <a:gd name="adj" fmla="val 50000"/>
            </a:avLst>
          </a:prstGeom>
          <a:solidFill>
            <a:srgbClr val="0A081B"/>
          </a:solidFill>
          <a:ln w="22860">
            <a:solidFill>
              <a:srgbClr val="E0E4E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8" name="Text 35"/>
          <p:cNvSpPr txBox="1"/>
          <p:nvPr/>
        </p:nvSpPr>
        <p:spPr>
          <a:xfrm>
            <a:off x="8771865" y="4542413"/>
            <a:ext cx="287783" cy="49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3200"/>
              </a:lnSpc>
              <a:defRPr sz="2600" b="1">
                <a:solidFill>
                  <a:srgbClr val="7E95E7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</a:lstStyle>
          <a:p>
            <a:r>
              <a:t>8</a:t>
            </a:r>
          </a:p>
        </p:txBody>
      </p:sp>
      <p:sp>
        <p:nvSpPr>
          <p:cNvPr id="119" name="Text 36"/>
          <p:cNvSpPr txBox="1"/>
          <p:nvPr/>
        </p:nvSpPr>
        <p:spPr>
          <a:xfrm>
            <a:off x="8527714" y="5750600"/>
            <a:ext cx="776087" cy="415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2700"/>
              </a:lnSpc>
              <a:defRPr sz="17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defRPr>
            </a:lvl1pPr>
          </a:lstStyle>
          <a:p>
            <a:r>
              <a:t>Buzzer</a:t>
            </a:r>
          </a:p>
        </p:txBody>
      </p:sp>
      <p:sp>
        <p:nvSpPr>
          <p:cNvPr id="120" name="Shape 38"/>
          <p:cNvSpPr/>
          <p:nvPr/>
        </p:nvSpPr>
        <p:spPr>
          <a:xfrm>
            <a:off x="9702224" y="3973174"/>
            <a:ext cx="27743" cy="777598"/>
          </a:xfrm>
          <a:prstGeom prst="rect">
            <a:avLst/>
          </a:prstGeom>
          <a:solidFill>
            <a:srgbClr val="16FFBB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1" name="Shape 39"/>
          <p:cNvSpPr/>
          <p:nvPr/>
        </p:nvSpPr>
        <p:spPr>
          <a:xfrm>
            <a:off x="9466182" y="4500741"/>
            <a:ext cx="499944" cy="499944"/>
          </a:xfrm>
          <a:prstGeom prst="roundRect">
            <a:avLst>
              <a:gd name="adj" fmla="val 50000"/>
            </a:avLst>
          </a:prstGeom>
          <a:solidFill>
            <a:srgbClr val="0A081B"/>
          </a:solidFill>
          <a:ln w="22860">
            <a:solidFill>
              <a:srgbClr val="E0E4E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2" name="Text 40"/>
          <p:cNvSpPr txBox="1"/>
          <p:nvPr/>
        </p:nvSpPr>
        <p:spPr>
          <a:xfrm>
            <a:off x="9572204" y="4542413"/>
            <a:ext cx="287783" cy="49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3200"/>
              </a:lnSpc>
              <a:defRPr sz="2600" b="1">
                <a:solidFill>
                  <a:srgbClr val="16FFBB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</a:lstStyle>
          <a:p>
            <a:r>
              <a:t>9</a:t>
            </a:r>
          </a:p>
        </p:txBody>
      </p:sp>
      <p:sp>
        <p:nvSpPr>
          <p:cNvPr id="123" name="Text 41"/>
          <p:cNvSpPr txBox="1"/>
          <p:nvPr/>
        </p:nvSpPr>
        <p:spPr>
          <a:xfrm>
            <a:off x="9374703" y="3198971"/>
            <a:ext cx="788105" cy="415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2700"/>
              </a:lnSpc>
              <a:defRPr sz="17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defRPr>
            </a:lvl1pPr>
          </a:lstStyle>
          <a:p>
            <a:r>
              <a:t>Battery</a:t>
            </a:r>
          </a:p>
        </p:txBody>
      </p:sp>
      <p:sp>
        <p:nvSpPr>
          <p:cNvPr id="124" name="Shape 43"/>
          <p:cNvSpPr/>
          <p:nvPr/>
        </p:nvSpPr>
        <p:spPr>
          <a:xfrm>
            <a:off x="10502562" y="4750653"/>
            <a:ext cx="27743" cy="777598"/>
          </a:xfrm>
          <a:prstGeom prst="rect">
            <a:avLst/>
          </a:prstGeom>
          <a:solidFill>
            <a:srgbClr val="29DDDA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5" name="Shape 44"/>
          <p:cNvSpPr/>
          <p:nvPr/>
        </p:nvSpPr>
        <p:spPr>
          <a:xfrm>
            <a:off x="10266520" y="4500741"/>
            <a:ext cx="499944" cy="499944"/>
          </a:xfrm>
          <a:prstGeom prst="roundRect">
            <a:avLst>
              <a:gd name="adj" fmla="val 50000"/>
            </a:avLst>
          </a:prstGeom>
          <a:solidFill>
            <a:srgbClr val="0A081B"/>
          </a:solidFill>
          <a:ln w="22860">
            <a:solidFill>
              <a:srgbClr val="E0E4E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6" name="Text 45"/>
          <p:cNvSpPr txBox="1"/>
          <p:nvPr/>
        </p:nvSpPr>
        <p:spPr>
          <a:xfrm>
            <a:off x="10280721" y="4542413"/>
            <a:ext cx="471424" cy="49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3200"/>
              </a:lnSpc>
              <a:defRPr sz="2600" b="1">
                <a:solidFill>
                  <a:srgbClr val="29DDDA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</a:lstStyle>
          <a:p>
            <a:r>
              <a:t>10</a:t>
            </a:r>
          </a:p>
        </p:txBody>
      </p:sp>
      <p:sp>
        <p:nvSpPr>
          <p:cNvPr id="127" name="Text 46"/>
          <p:cNvSpPr txBox="1"/>
          <p:nvPr/>
        </p:nvSpPr>
        <p:spPr>
          <a:xfrm>
            <a:off x="10146416" y="5750600"/>
            <a:ext cx="740034" cy="415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2700"/>
              </a:lnSpc>
              <a:defRPr sz="17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defRPr>
            </a:lvl1pPr>
          </a:lstStyle>
          <a:p>
            <a:r>
              <a:t>Switch</a:t>
            </a:r>
          </a:p>
        </p:txBody>
      </p:sp>
      <p:sp>
        <p:nvSpPr>
          <p:cNvPr id="128" name="Shape 48"/>
          <p:cNvSpPr/>
          <p:nvPr/>
        </p:nvSpPr>
        <p:spPr>
          <a:xfrm>
            <a:off x="11302900" y="3973174"/>
            <a:ext cx="27743" cy="777598"/>
          </a:xfrm>
          <a:prstGeom prst="rect">
            <a:avLst/>
          </a:prstGeom>
          <a:solidFill>
            <a:srgbClr val="37A7E7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9" name="Shape 49"/>
          <p:cNvSpPr/>
          <p:nvPr/>
        </p:nvSpPr>
        <p:spPr>
          <a:xfrm>
            <a:off x="11066859" y="4500741"/>
            <a:ext cx="499944" cy="499944"/>
          </a:xfrm>
          <a:prstGeom prst="roundRect">
            <a:avLst>
              <a:gd name="adj" fmla="val 50000"/>
            </a:avLst>
          </a:prstGeom>
          <a:solidFill>
            <a:srgbClr val="0A081B"/>
          </a:solidFill>
          <a:ln w="22860">
            <a:solidFill>
              <a:srgbClr val="E0E4E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0" name="Text 50"/>
          <p:cNvSpPr txBox="1"/>
          <p:nvPr/>
        </p:nvSpPr>
        <p:spPr>
          <a:xfrm>
            <a:off x="11090089" y="4542413"/>
            <a:ext cx="453366" cy="49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3200"/>
              </a:lnSpc>
              <a:defRPr sz="2600" b="1">
                <a:solidFill>
                  <a:srgbClr val="37A7E7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</a:lstStyle>
          <a:p>
            <a:r>
              <a:t>11</a:t>
            </a:r>
          </a:p>
        </p:txBody>
      </p:sp>
      <p:sp>
        <p:nvSpPr>
          <p:cNvPr id="131" name="Text 51"/>
          <p:cNvSpPr txBox="1"/>
          <p:nvPr/>
        </p:nvSpPr>
        <p:spPr>
          <a:xfrm>
            <a:off x="11000730" y="3198971"/>
            <a:ext cx="632084" cy="415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2700"/>
              </a:lnSpc>
              <a:defRPr sz="17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defRPr>
            </a:lvl1pPr>
          </a:lstStyle>
          <a:p>
            <a:r>
              <a:t>LEDs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6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32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32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32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3" presetClass="entr" presetSubtype="32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3" presetClass="entr" presetSubtype="32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1" animBg="1" advAuto="0"/>
      <p:bldP spid="91" grpId="2" animBg="1" advAuto="0"/>
      <p:bldP spid="95" grpId="3" animBg="1" advAuto="0"/>
      <p:bldP spid="99" grpId="4" animBg="1" advAuto="0"/>
      <p:bldP spid="103" grpId="5" animBg="1" advAuto="0"/>
      <p:bldP spid="107" grpId="6" animBg="1" advAuto="0"/>
      <p:bldP spid="111" grpId="7" animBg="1" advAuto="0"/>
      <p:bldP spid="115" grpId="8" animBg="1" advAuto="0"/>
      <p:bldP spid="119" grpId="9" animBg="1" advAuto="0"/>
      <p:bldP spid="123" grpId="10" animBg="1" advAuto="0"/>
      <p:bldP spid="127" grpId="11" animBg="1" advAuto="0"/>
      <p:bldP spid="131" grpId="12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5" name="Text 1"/>
          <p:cNvSpPr txBox="1"/>
          <p:nvPr/>
        </p:nvSpPr>
        <p:spPr>
          <a:xfrm>
            <a:off x="1435656" y="1031437"/>
            <a:ext cx="8751879" cy="765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5400"/>
              </a:lnSpc>
              <a:defRPr sz="4300" b="1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</a:lstStyle>
          <a:p>
            <a:r>
              <a:t>Circuit Diagram and Connections</a:t>
            </a:r>
          </a:p>
        </p:txBody>
      </p:sp>
      <p:sp>
        <p:nvSpPr>
          <p:cNvPr id="136" name="Shape 2"/>
          <p:cNvSpPr/>
          <p:nvPr/>
        </p:nvSpPr>
        <p:spPr>
          <a:xfrm>
            <a:off x="1389935" y="2170152"/>
            <a:ext cx="5758579" cy="3559017"/>
          </a:xfrm>
          <a:prstGeom prst="roundRect">
            <a:avLst>
              <a:gd name="adj" fmla="val 11238"/>
            </a:avLst>
          </a:prstGeom>
          <a:ln w="22860">
            <a:solidFill>
              <a:srgbClr val="16FFBB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37" name="Image 1" descr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796" y="2193012"/>
            <a:ext cx="5712858" cy="3513297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Text 3"/>
          <p:cNvSpPr txBox="1"/>
          <p:nvPr/>
        </p:nvSpPr>
        <p:spPr>
          <a:xfrm>
            <a:off x="1435656" y="6006822"/>
            <a:ext cx="2090066" cy="427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700"/>
              </a:lnSpc>
              <a:defRPr sz="2100" b="1">
                <a:solidFill>
                  <a:srgbClr val="16FFBB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</a:lstStyle>
          <a:p>
            <a:r>
              <a:t>Circuit Diagram</a:t>
            </a:r>
          </a:p>
        </p:txBody>
      </p:sp>
      <p:sp>
        <p:nvSpPr>
          <p:cNvPr id="139" name="Text 4"/>
          <p:cNvSpPr txBox="1"/>
          <p:nvPr/>
        </p:nvSpPr>
        <p:spPr>
          <a:xfrm>
            <a:off x="1435655" y="6487238"/>
            <a:ext cx="5667139" cy="758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defRPr>
            </a:lvl1pPr>
          </a:lstStyle>
          <a:p>
            <a:r>
              <a:t>An illustrative layout of the connections between Arduino, MQ3 sensor, and relay module.</a:t>
            </a:r>
          </a:p>
        </p:txBody>
      </p:sp>
      <p:sp>
        <p:nvSpPr>
          <p:cNvPr id="140" name="Shape 5"/>
          <p:cNvSpPr/>
          <p:nvPr/>
        </p:nvSpPr>
        <p:spPr>
          <a:xfrm>
            <a:off x="7481768" y="2170152"/>
            <a:ext cx="5758697" cy="3559136"/>
          </a:xfrm>
          <a:prstGeom prst="roundRect">
            <a:avLst>
              <a:gd name="adj" fmla="val 11238"/>
            </a:avLst>
          </a:prstGeom>
          <a:ln w="22860">
            <a:solidFill>
              <a:srgbClr val="29DDDA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41" name="Image 2" descr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4627" y="2193012"/>
            <a:ext cx="5712978" cy="3513416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Text 6"/>
          <p:cNvSpPr txBox="1"/>
          <p:nvPr/>
        </p:nvSpPr>
        <p:spPr>
          <a:xfrm>
            <a:off x="7527488" y="6006941"/>
            <a:ext cx="3407939" cy="427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700"/>
              </a:lnSpc>
              <a:defRPr sz="2100" b="1">
                <a:solidFill>
                  <a:srgbClr val="29DDDA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</a:lstStyle>
          <a:p>
            <a:r>
              <a:t>Arduino Uno Connections</a:t>
            </a:r>
          </a:p>
        </p:txBody>
      </p:sp>
      <p:sp>
        <p:nvSpPr>
          <p:cNvPr id="143" name="Text 7"/>
          <p:cNvSpPr txBox="1"/>
          <p:nvPr/>
        </p:nvSpPr>
        <p:spPr>
          <a:xfrm>
            <a:off x="7527488" y="6487357"/>
            <a:ext cx="5667257" cy="758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700"/>
              </a:lnSpc>
              <a:defRPr sz="17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defRPr>
            </a:lvl1pPr>
          </a:lstStyle>
          <a:p>
            <a:r>
              <a:t>An image showing the specific connection points and pin configurations of Arduino Uno.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2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8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7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2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1" animBg="1" advAuto="0"/>
      <p:bldP spid="137" grpId="3" animBg="1" advAuto="0"/>
      <p:bldP spid="138" grpId="2" animBg="1" advAuto="0"/>
      <p:bldP spid="139" grpId="4" animBg="1" advAuto="0"/>
      <p:bldP spid="141" grpId="6" animBg="1" advAuto="0"/>
      <p:bldP spid="142" grpId="5" animBg="1" advAuto="0"/>
      <p:bldP spid="143" grpId="7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Image Gallery"/>
          <p:cNvGrpSpPr/>
          <p:nvPr/>
        </p:nvGrpSpPr>
        <p:grpSpPr>
          <a:xfrm>
            <a:off x="-104710" y="-55588"/>
            <a:ext cx="14839820" cy="8811023"/>
            <a:chOff x="0" y="0"/>
            <a:chExt cx="14839818" cy="8811021"/>
          </a:xfrm>
        </p:grpSpPr>
        <p:pic>
          <p:nvPicPr>
            <p:cNvPr id="145" name="evgeni-evgeniev-LPKk3wtkC-g-unsplash.jpg" descr="evgeni-evgeniev-LPKk3wtkC-g-unsplash.jpg"/>
            <p:cNvPicPr>
              <a:picLocks noChangeAspect="1"/>
            </p:cNvPicPr>
            <p:nvPr/>
          </p:nvPicPr>
          <p:blipFill>
            <a:blip r:embed="rId2"/>
            <a:srcRect t="34192" b="34192"/>
            <a:stretch>
              <a:fillRect/>
            </a:stretch>
          </p:blipFill>
          <p:spPr>
            <a:xfrm>
              <a:off x="0" y="0"/>
              <a:ext cx="14839819" cy="83407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6" name="Caption"/>
            <p:cNvSpPr/>
            <p:nvPr/>
          </p:nvSpPr>
          <p:spPr>
            <a:xfrm>
              <a:off x="0" y="8416974"/>
              <a:ext cx="14839819" cy="3940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r>
                <a:t>Caption</a:t>
              </a:r>
            </a:p>
          </p:txBody>
        </p:sp>
      </p:grpSp>
      <p:pic>
        <p:nvPicPr>
          <p:cNvPr id="148" name="Image 0" descr="Imag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0" name="Text 1"/>
          <p:cNvSpPr txBox="1"/>
          <p:nvPr/>
        </p:nvSpPr>
        <p:spPr>
          <a:xfrm>
            <a:off x="3525797" y="500539"/>
            <a:ext cx="7398890" cy="640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4400"/>
              </a:lnSpc>
              <a:defRPr sz="3500" b="1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</a:lstStyle>
          <a:p>
            <a:r>
              <a:rPr dirty="0"/>
              <a:t>Future Scope and Advancements: </a:t>
            </a:r>
          </a:p>
        </p:txBody>
      </p:sp>
      <p:sp>
        <p:nvSpPr>
          <p:cNvPr id="151" name="Shape 2"/>
          <p:cNvSpPr/>
          <p:nvPr/>
        </p:nvSpPr>
        <p:spPr>
          <a:xfrm>
            <a:off x="3741182" y="1340524"/>
            <a:ext cx="22623" cy="6388539"/>
          </a:xfrm>
          <a:prstGeom prst="rect">
            <a:avLst/>
          </a:prstGeom>
          <a:solidFill>
            <a:srgbClr val="16FFBB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2" name="Shape 3"/>
          <p:cNvSpPr/>
          <p:nvPr/>
        </p:nvSpPr>
        <p:spPr>
          <a:xfrm>
            <a:off x="3956803" y="1675447"/>
            <a:ext cx="635795" cy="22623"/>
          </a:xfrm>
          <a:prstGeom prst="rect">
            <a:avLst/>
          </a:prstGeom>
          <a:solidFill>
            <a:srgbClr val="16FFBB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3" name="Shape 4"/>
          <p:cNvSpPr/>
          <p:nvPr/>
        </p:nvSpPr>
        <p:spPr>
          <a:xfrm>
            <a:off x="3548181" y="1482447"/>
            <a:ext cx="408624" cy="408624"/>
          </a:xfrm>
          <a:prstGeom prst="roundRect">
            <a:avLst>
              <a:gd name="adj" fmla="val 50000"/>
            </a:avLst>
          </a:prstGeom>
          <a:solidFill>
            <a:srgbClr val="0A081B"/>
          </a:solidFill>
          <a:ln w="15240">
            <a:solidFill>
              <a:srgbClr val="E0E4E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4" name="Text 5"/>
          <p:cNvSpPr txBox="1"/>
          <p:nvPr/>
        </p:nvSpPr>
        <p:spPr>
          <a:xfrm>
            <a:off x="3626260" y="1516380"/>
            <a:ext cx="252467" cy="416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2600"/>
              </a:lnSpc>
              <a:defRPr sz="2100" b="1">
                <a:solidFill>
                  <a:srgbClr val="16FFBB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</a:lstStyle>
          <a:p>
            <a:r>
              <a:t>1</a:t>
            </a:r>
          </a:p>
        </p:txBody>
      </p:sp>
      <p:sp>
        <p:nvSpPr>
          <p:cNvPr id="155" name="Text 6"/>
          <p:cNvSpPr txBox="1"/>
          <p:nvPr/>
        </p:nvSpPr>
        <p:spPr>
          <a:xfrm>
            <a:off x="4797265" y="1522094"/>
            <a:ext cx="3450591" cy="364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200"/>
              </a:lnSpc>
              <a:defRPr sz="1700" b="1">
                <a:solidFill>
                  <a:srgbClr val="16FFBB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</a:lstStyle>
          <a:p>
            <a:r>
              <a:rPr dirty="0"/>
              <a:t>Integration with Ignition System:</a:t>
            </a:r>
          </a:p>
        </p:txBody>
      </p:sp>
      <p:sp>
        <p:nvSpPr>
          <p:cNvPr id="156" name="Text 7"/>
          <p:cNvSpPr txBox="1"/>
          <p:nvPr/>
        </p:nvSpPr>
        <p:spPr>
          <a:xfrm>
            <a:off x="5087778" y="2010131"/>
            <a:ext cx="6016706" cy="635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lnSpc>
                <a:spcPts val="2200"/>
              </a:lnSpc>
              <a:buSzPct val="100000"/>
              <a:buChar char="•"/>
              <a:defRPr sz="1400" b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defRPr>
            </a:pPr>
            <a:r>
              <a:rPr dirty="0"/>
              <a:t> Devices Used</a:t>
            </a:r>
            <a:r>
              <a:rPr b="0" dirty="0"/>
              <a:t>: Relay module, microcontroller (e.g., Arduino), ignition system interface</a:t>
            </a:r>
          </a:p>
        </p:txBody>
      </p:sp>
      <p:sp>
        <p:nvSpPr>
          <p:cNvPr id="157" name="Text 8"/>
          <p:cNvSpPr txBox="1"/>
          <p:nvPr/>
        </p:nvSpPr>
        <p:spPr>
          <a:xfrm>
            <a:off x="5087778" y="2664023"/>
            <a:ext cx="4973475" cy="355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marL="342900" indent="-342900">
              <a:lnSpc>
                <a:spcPts val="2200"/>
              </a:lnSpc>
              <a:buSzPct val="100000"/>
              <a:buChar char="•"/>
              <a:defRPr sz="14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defRPr>
            </a:lvl1pPr>
          </a:lstStyle>
          <a:p>
            <a:r>
              <a:rPr dirty="0"/>
              <a:t>Connect the relay module to the ignition system interface.</a:t>
            </a:r>
          </a:p>
        </p:txBody>
      </p:sp>
      <p:sp>
        <p:nvSpPr>
          <p:cNvPr id="158" name="Text 9"/>
          <p:cNvSpPr txBox="1"/>
          <p:nvPr/>
        </p:nvSpPr>
        <p:spPr>
          <a:xfrm>
            <a:off x="5087778" y="3027283"/>
            <a:ext cx="6016706" cy="635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lnSpc>
                <a:spcPts val="2200"/>
              </a:lnSpc>
              <a:buSzPct val="100000"/>
              <a:buChar char="•"/>
              <a:defRPr sz="14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defRPr>
            </a:lvl1pPr>
          </a:lstStyle>
          <a:p>
            <a:r>
              <a:rPr dirty="0"/>
              <a:t>Program the microcontroller to send signals to the relay module based on alcohol detection.</a:t>
            </a:r>
          </a:p>
        </p:txBody>
      </p:sp>
      <p:sp>
        <p:nvSpPr>
          <p:cNvPr id="159" name="Text 10"/>
          <p:cNvSpPr txBox="1"/>
          <p:nvPr/>
        </p:nvSpPr>
        <p:spPr>
          <a:xfrm>
            <a:off x="5087778" y="3681174"/>
            <a:ext cx="6016706" cy="635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lnSpc>
                <a:spcPts val="2200"/>
              </a:lnSpc>
              <a:buSzPct val="100000"/>
              <a:buChar char="•"/>
              <a:defRPr sz="14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defRPr>
            </a:lvl1pPr>
          </a:lstStyle>
          <a:p>
            <a:r>
              <a:rPr dirty="0"/>
              <a:t>Test the integrated system to ensure reliable prevention of vehicle starting upon alcohol detection.</a:t>
            </a:r>
          </a:p>
        </p:txBody>
      </p:sp>
      <p:sp>
        <p:nvSpPr>
          <p:cNvPr id="160" name="Shape 11"/>
          <p:cNvSpPr/>
          <p:nvPr/>
        </p:nvSpPr>
        <p:spPr>
          <a:xfrm>
            <a:off x="3956803" y="4960501"/>
            <a:ext cx="635795" cy="22623"/>
          </a:xfrm>
          <a:prstGeom prst="rect">
            <a:avLst/>
          </a:prstGeom>
          <a:solidFill>
            <a:srgbClr val="29DDDA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1" name="Shape 12"/>
          <p:cNvSpPr/>
          <p:nvPr/>
        </p:nvSpPr>
        <p:spPr>
          <a:xfrm>
            <a:off x="3548181" y="4767500"/>
            <a:ext cx="408624" cy="408624"/>
          </a:xfrm>
          <a:prstGeom prst="roundRect">
            <a:avLst>
              <a:gd name="adj" fmla="val 50000"/>
            </a:avLst>
          </a:prstGeom>
          <a:solidFill>
            <a:srgbClr val="0A081B"/>
          </a:solidFill>
          <a:ln w="15240">
            <a:solidFill>
              <a:srgbClr val="E0E4E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2" name="Text 13"/>
          <p:cNvSpPr txBox="1"/>
          <p:nvPr/>
        </p:nvSpPr>
        <p:spPr>
          <a:xfrm>
            <a:off x="3626200" y="4801432"/>
            <a:ext cx="252467" cy="4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ts val="2600"/>
              </a:lnSpc>
              <a:defRPr sz="2100" b="1">
                <a:solidFill>
                  <a:srgbClr val="29DDDA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</a:lstStyle>
          <a:p>
            <a:r>
              <a:t>2</a:t>
            </a:r>
          </a:p>
        </p:txBody>
      </p:sp>
      <p:sp>
        <p:nvSpPr>
          <p:cNvPr id="163" name="Text 14"/>
          <p:cNvSpPr txBox="1"/>
          <p:nvPr/>
        </p:nvSpPr>
        <p:spPr>
          <a:xfrm>
            <a:off x="4797265" y="4807148"/>
            <a:ext cx="2417792" cy="364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200"/>
              </a:lnSpc>
              <a:defRPr sz="1700" b="1">
                <a:solidFill>
                  <a:srgbClr val="29DDDA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</a:lstStyle>
          <a:p>
            <a:r>
              <a:rPr dirty="0"/>
              <a:t>Wireless Connectivity:</a:t>
            </a:r>
          </a:p>
        </p:txBody>
      </p:sp>
      <p:sp>
        <p:nvSpPr>
          <p:cNvPr id="164" name="Text 15"/>
          <p:cNvSpPr txBox="1"/>
          <p:nvPr/>
        </p:nvSpPr>
        <p:spPr>
          <a:xfrm>
            <a:off x="5087778" y="5295186"/>
            <a:ext cx="6016706" cy="635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lnSpc>
                <a:spcPts val="2200"/>
              </a:lnSpc>
              <a:buSzPct val="100000"/>
              <a:buChar char="•"/>
              <a:defRPr sz="1400" b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defRPr>
            </a:pPr>
            <a:r>
              <a:rPr dirty="0"/>
              <a:t>Devices Used</a:t>
            </a:r>
            <a:r>
              <a:rPr b="0" dirty="0"/>
              <a:t>: Bluetooth or Wi-Fi module, microcontroller (e.g., Arduino), smartphone.</a:t>
            </a:r>
          </a:p>
        </p:txBody>
      </p:sp>
      <p:sp>
        <p:nvSpPr>
          <p:cNvPr id="165" name="Text 16"/>
          <p:cNvSpPr txBox="1"/>
          <p:nvPr/>
        </p:nvSpPr>
        <p:spPr>
          <a:xfrm>
            <a:off x="5087778" y="5949077"/>
            <a:ext cx="5428133" cy="355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marL="342900" indent="-342900">
              <a:lnSpc>
                <a:spcPts val="2200"/>
              </a:lnSpc>
              <a:buSzPct val="100000"/>
              <a:buChar char="•"/>
              <a:defRPr sz="14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defRPr>
            </a:lvl1pPr>
          </a:lstStyle>
          <a:p>
            <a:r>
              <a:rPr dirty="0"/>
              <a:t>Integrate the Bluetooth or Wi-Fi module into the ADS hardware.</a:t>
            </a:r>
          </a:p>
        </p:txBody>
      </p:sp>
      <p:sp>
        <p:nvSpPr>
          <p:cNvPr id="166" name="Text 17"/>
          <p:cNvSpPr txBox="1"/>
          <p:nvPr/>
        </p:nvSpPr>
        <p:spPr>
          <a:xfrm>
            <a:off x="5087778" y="6312337"/>
            <a:ext cx="6016706" cy="635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lnSpc>
                <a:spcPts val="2200"/>
              </a:lnSpc>
              <a:buSzPct val="100000"/>
              <a:buChar char="•"/>
              <a:defRPr sz="14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defRPr>
            </a:lvl1pPr>
          </a:lstStyle>
          <a:p>
            <a:r>
              <a:rPr dirty="0"/>
              <a:t>Develop firmware/software to establish wireless communication and enable remote monitoring and control.</a:t>
            </a:r>
          </a:p>
        </p:txBody>
      </p:sp>
      <p:sp>
        <p:nvSpPr>
          <p:cNvPr id="167" name="Text 18"/>
          <p:cNvSpPr txBox="1"/>
          <p:nvPr/>
        </p:nvSpPr>
        <p:spPr>
          <a:xfrm>
            <a:off x="5087778" y="6978928"/>
            <a:ext cx="6016706" cy="635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lnSpc>
                <a:spcPts val="2200"/>
              </a:lnSpc>
              <a:buSzPct val="100000"/>
              <a:buChar char="•"/>
              <a:defRPr sz="14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defRPr>
            </a:lvl1pPr>
          </a:lstStyle>
          <a:p>
            <a:r>
              <a:rPr dirty="0"/>
              <a:t>Test the wireless connectivity for reliability and security, ensuring seamless operation.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allOver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"/>
                            </p:stCondLst>
                            <p:childTnLst>
                              <p:par>
                                <p:cTn id="16" presetID="2" presetClass="entr" presetSubtype="1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7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"/>
                            </p:stCondLst>
                            <p:childTnLst>
                              <p:par>
                                <p:cTn id="44" presetID="2" presetClass="entr" presetSubtype="1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"/>
                            </p:stCondLst>
                            <p:childTnLst>
                              <p:par>
                                <p:cTn id="49" presetID="2" presetClass="entr" presetSubtype="1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1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grpId="1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2" fill="hold" grpId="1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1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2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2" fill="hold" grpId="14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2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2" fill="hold" grpId="15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8" fill="hold" grpId="16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2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1" fill="hold" grpId="1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8" fill="hold" grpId="18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2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1" animBg="1" advAuto="0"/>
      <p:bldP spid="151" grpId="6" animBg="1" advAuto="0"/>
      <p:bldP spid="152" grpId="4" animBg="1" advAuto="0"/>
      <p:bldP spid="153" grpId="2" animBg="1" advAuto="0"/>
      <p:bldP spid="154" grpId="3" animBg="1" advAuto="0"/>
      <p:bldP spid="155" grpId="5" animBg="1" advAuto="0"/>
      <p:bldP spid="156" grpId="11" animBg="1" advAuto="0"/>
      <p:bldP spid="157" grpId="12" animBg="1" advAuto="0"/>
      <p:bldP spid="158" grpId="13" animBg="1" advAuto="0"/>
      <p:bldP spid="159" grpId="14" animBg="1" advAuto="0"/>
      <p:bldP spid="160" grpId="9" animBg="1" advAuto="0"/>
      <p:bldP spid="161" grpId="7" animBg="1" advAuto="0"/>
      <p:bldP spid="162" grpId="8" animBg="1" advAuto="0"/>
      <p:bldP spid="163" grpId="10" animBg="1" advAuto="0"/>
      <p:bldP spid="164" grpId="15" animBg="1" advAuto="0"/>
      <p:bldP spid="165" grpId="16" animBg="1" advAuto="0"/>
      <p:bldP spid="166" grpId="17" animBg="1" advAuto="0"/>
      <p:bldP spid="167" grpId="18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72" name="Image Gallery"/>
          <p:cNvGrpSpPr/>
          <p:nvPr/>
        </p:nvGrpSpPr>
        <p:grpSpPr>
          <a:xfrm>
            <a:off x="22555" y="-14552"/>
            <a:ext cx="14630401" cy="8654455"/>
            <a:chOff x="0" y="0"/>
            <a:chExt cx="14630400" cy="8654453"/>
          </a:xfrm>
        </p:grpSpPr>
        <p:pic>
          <p:nvPicPr>
            <p:cNvPr id="170" name="nick-nice-gPm8h3DS1s4-unsplash.jpg" descr="nick-nice-gPm8h3DS1s4-unsplash.jpg"/>
            <p:cNvPicPr>
              <a:picLocks noChangeAspect="1"/>
            </p:cNvPicPr>
            <p:nvPr/>
          </p:nvPicPr>
          <p:blipFill>
            <a:blip r:embed="rId2"/>
            <a:srcRect t="34269" b="34269"/>
            <a:stretch>
              <a:fillRect/>
            </a:stretch>
          </p:blipFill>
          <p:spPr>
            <a:xfrm>
              <a:off x="0" y="0"/>
              <a:ext cx="14630400" cy="81842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1" name="Caption"/>
            <p:cNvSpPr/>
            <p:nvPr/>
          </p:nvSpPr>
          <p:spPr>
            <a:xfrm>
              <a:off x="0" y="8260406"/>
              <a:ext cx="14630400" cy="3940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r>
                <a:t>Caption</a:t>
              </a:r>
            </a:p>
          </p:txBody>
        </p:sp>
      </p:grpSp>
      <p:pic>
        <p:nvPicPr>
          <p:cNvPr id="173" name="Image 0" descr="Imag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THANK  YOU"/>
          <p:cNvSpPr txBox="1"/>
          <p:nvPr/>
        </p:nvSpPr>
        <p:spPr>
          <a:xfrm>
            <a:off x="2986032" y="2458123"/>
            <a:ext cx="8658336" cy="1818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1000" b="1"/>
            </a:pPr>
            <a:r>
              <a:rPr sz="13600" b="0" dirty="0">
                <a:solidFill>
                  <a:srgbClr val="FFFFFF"/>
                </a:solidFill>
              </a:rPr>
              <a:t>THANK</a:t>
            </a:r>
            <a:r>
              <a:rPr b="0" dirty="0">
                <a:solidFill>
                  <a:srgbClr val="FFFFFF"/>
                </a:solidFill>
              </a:rPr>
              <a:t>  </a:t>
            </a:r>
            <a:r>
              <a:rPr sz="13400" b="0" dirty="0">
                <a:solidFill>
                  <a:srgbClr val="FFFFFF"/>
                </a:solidFill>
              </a:rPr>
              <a:t>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499</Words>
  <Application>Microsoft Office PowerPoint</Application>
  <PresentationFormat>Custom</PresentationFormat>
  <Paragraphs>76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Bijaya mohapatra</cp:lastModifiedBy>
  <cp:revision>1</cp:revision>
  <dcterms:modified xsi:type="dcterms:W3CDTF">2024-03-19T14:02:35Z</dcterms:modified>
</cp:coreProperties>
</file>